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3" r:id="rId3"/>
    <p:sldId id="324" r:id="rId4"/>
    <p:sldId id="299" r:id="rId5"/>
    <p:sldId id="325" r:id="rId6"/>
    <p:sldId id="326" r:id="rId7"/>
    <p:sldId id="327" r:id="rId8"/>
    <p:sldId id="300" r:id="rId9"/>
    <p:sldId id="328" r:id="rId10"/>
    <p:sldId id="301" r:id="rId11"/>
    <p:sldId id="329" r:id="rId12"/>
    <p:sldId id="302" r:id="rId13"/>
    <p:sldId id="330" r:id="rId14"/>
    <p:sldId id="303" r:id="rId15"/>
    <p:sldId id="331" r:id="rId16"/>
    <p:sldId id="332" r:id="rId17"/>
    <p:sldId id="304" r:id="rId18"/>
    <p:sldId id="292" r:id="rId19"/>
    <p:sldId id="310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12" r:id="rId32"/>
    <p:sldId id="322" r:id="rId33"/>
    <p:sldId id="313" r:id="rId34"/>
    <p:sldId id="315" r:id="rId35"/>
    <p:sldId id="316" r:id="rId36"/>
    <p:sldId id="317" r:id="rId37"/>
    <p:sldId id="318" r:id="rId38"/>
    <p:sldId id="344" r:id="rId39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34FE6A-E5B6-4936-9380-E3B88E64B2BF}" type="datetimeFigureOut">
              <a:rPr lang="es-ES_tradnl"/>
              <a:pPr/>
              <a:t>28/06/2014</a:t>
            </a:fld>
            <a:endParaRPr lang="es-ES_tradn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D1D38-4616-4045-AADF-F559BBE0789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700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594145-865D-40AC-8AC1-73B874A9FE61}" type="datetimeFigureOut">
              <a:rPr lang="es-UY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C3BCEA-40BC-4CFD-80FC-0B62F4B163E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957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0B5DF-F073-451B-BC3C-E395803E004B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81EA6-D986-4903-8872-75B116FDE5E8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35CFE-D54B-48C6-9791-9B910E5250EA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08FD1-9870-40FC-BC84-AABA77A9DA04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BE8AA-1CE4-4EED-B069-6AE0A4D5C7FB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AF603-A6A6-4609-B4B3-3FBA4EBEBCCD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F7859-D2D0-4E24-86EE-B07D5F06DF28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B0C99-F903-40D5-87AD-26123B4C0E5C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C7E8B-88A6-431C-9AD7-BF83F347388D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1E131-D348-4677-88B6-3674B6C52BCF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067A4-9FDA-49B6-9391-C504404DB5F1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D9EA-3CE7-421A-A0DD-47DD52E3CE37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3DCB5-2415-4560-9D4F-BA78374CE215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154DA-0062-4F39-AE38-BE1553B4E79D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BEC97B-8556-4888-AC4A-CC13FCC48684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6DEB2-E9A8-4634-BD3E-384C1C14B140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A5871-40E1-452D-8762-7AE29620EB22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5B4D5-1774-4D14-A8C0-F94699A1AE24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373E-AA52-4F5E-982A-65144E36FC28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75CC0-81FE-4AB4-8A13-E5E2719F117C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0F73E-A081-41CF-86A2-2F3BC6BE0AD8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3022-C686-4F13-9F5C-488351897291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F99D9C-9589-4F8F-9B27-A7CD3F76C021}" type="datetimeFigureOut">
              <a:rPr lang="es-UY" smtClean="0"/>
              <a:pPr>
                <a:defRPr/>
              </a:pPr>
              <a:t>28/06/2014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49BB97-87B6-49B4-BB20-882239437AD3}" type="slidenum">
              <a:rPr lang="es-UY" smtClean="0"/>
              <a:pPr>
                <a:defRPr/>
              </a:pPr>
              <a:t>‹Nº›</a:t>
            </a:fld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4077072"/>
            <a:ext cx="4960640" cy="1512168"/>
          </a:xfrm>
        </p:spPr>
        <p:txBody>
          <a:bodyPr>
            <a:noAutofit/>
          </a:bodyPr>
          <a:lstStyle/>
          <a:p>
            <a:pPr marR="0">
              <a:lnSpc>
                <a:spcPct val="70000"/>
              </a:lnSpc>
            </a:pPr>
            <a:endParaRPr lang="es-UY" sz="2400" dirty="0" smtClean="0">
              <a:solidFill>
                <a:schemeClr val="tx1"/>
              </a:solidFill>
            </a:endParaRPr>
          </a:p>
          <a:p>
            <a:pPr marR="0">
              <a:lnSpc>
                <a:spcPct val="70000"/>
              </a:lnSpc>
            </a:pPr>
            <a:r>
              <a:rPr lang="es-UY" sz="2400" b="1" dirty="0">
                <a:solidFill>
                  <a:schemeClr val="bg1"/>
                </a:solidFill>
                <a:latin typeface="Bradley Hand ITC" pitchFamily="66" charset="0"/>
              </a:rPr>
              <a:t>Ana </a:t>
            </a:r>
            <a:r>
              <a:rPr lang="es-UY" sz="2400" b="1" dirty="0" err="1">
                <a:solidFill>
                  <a:schemeClr val="bg1"/>
                </a:solidFill>
                <a:latin typeface="Bradley Hand ITC" pitchFamily="66" charset="0"/>
              </a:rPr>
              <a:t>Maria</a:t>
            </a:r>
            <a:r>
              <a:rPr lang="es-UY" sz="2400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s-UY" sz="2400" b="1" dirty="0" err="1">
                <a:solidFill>
                  <a:schemeClr val="bg1"/>
                </a:solidFill>
                <a:latin typeface="Bradley Hand ITC" pitchFamily="66" charset="0"/>
              </a:rPr>
              <a:t>Lamaison</a:t>
            </a:r>
            <a:endParaRPr lang="es-UY" sz="2400" b="1" dirty="0">
              <a:solidFill>
                <a:schemeClr val="bg1"/>
              </a:solidFill>
              <a:latin typeface="Bradley Hand ITC" pitchFamily="66" charset="0"/>
            </a:endParaRPr>
          </a:p>
          <a:p>
            <a:pPr marR="0">
              <a:lnSpc>
                <a:spcPct val="70000"/>
              </a:lnSpc>
            </a:pPr>
            <a:r>
              <a:rPr lang="es-UY" sz="2400" b="1" dirty="0">
                <a:solidFill>
                  <a:schemeClr val="bg1"/>
                </a:solidFill>
                <a:latin typeface="Bradley Hand ITC" pitchFamily="66" charset="0"/>
              </a:rPr>
              <a:t>Licenciada en Oftalmología</a:t>
            </a:r>
          </a:p>
          <a:p>
            <a:pPr marR="0">
              <a:lnSpc>
                <a:spcPct val="70000"/>
              </a:lnSpc>
            </a:pPr>
            <a:r>
              <a:rPr lang="es-UY" sz="2400" b="1" dirty="0">
                <a:solidFill>
                  <a:schemeClr val="bg1"/>
                </a:solidFill>
                <a:latin typeface="Bradley Hand ITC" pitchFamily="66" charset="0"/>
              </a:rPr>
              <a:t>O.T. Especializada en Baja Visión</a:t>
            </a:r>
            <a:endParaRPr lang="es-UY" sz="24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999376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64296"/>
          </a:xfrm>
        </p:spPr>
        <p:txBody>
          <a:bodyPr>
            <a:normAutofit/>
          </a:bodyPr>
          <a:lstStyle/>
          <a:p>
            <a:r>
              <a:rPr lang="es-UY" sz="5400" b="1" dirty="0" smtClean="0">
                <a:solidFill>
                  <a:schemeClr val="bg1"/>
                </a:solidFill>
                <a:latin typeface="Baskerville Old Face" pitchFamily="18" charset="0"/>
              </a:rPr>
              <a:t>AGUDEZA VISUAL Y SUS EQUIVALENTES</a:t>
            </a:r>
            <a:r>
              <a:rPr lang="es-UY" sz="3600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s-UY" sz="3600" dirty="0" smtClean="0">
                <a:solidFill>
                  <a:schemeClr val="tx1"/>
                </a:solidFill>
                <a:latin typeface="Baskerville Old Face" pitchFamily="18" charset="0"/>
              </a:rPr>
            </a:br>
            <a:endParaRPr lang="es-UY" sz="36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844825"/>
            <a:ext cx="8064896" cy="36003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_tradnl" sz="2800" b="1" dirty="0" smtClean="0"/>
              <a:t>OPTOTIPOS</a:t>
            </a:r>
            <a:r>
              <a:rPr lang="es-ES_tradnl" sz="2800" dirty="0"/>
              <a:t> </a:t>
            </a:r>
            <a:r>
              <a:rPr lang="es-ES_tradnl" sz="2800" dirty="0" smtClean="0"/>
              <a:t>Se </a:t>
            </a:r>
            <a:r>
              <a:rPr lang="es-ES_tradnl" sz="2800" dirty="0"/>
              <a:t>usan los especiales para B.V</a:t>
            </a:r>
            <a:r>
              <a:rPr lang="es-ES_tradnl" sz="2800" dirty="0" smtClean="0"/>
              <a:t>. con </a:t>
            </a:r>
            <a:r>
              <a:rPr lang="es-ES_tradnl" sz="2800" dirty="0"/>
              <a:t>números, figuras o letras destinados a la determinación de la A.V.</a:t>
            </a:r>
            <a:endParaRPr lang="en-US" sz="2800" dirty="0"/>
          </a:p>
          <a:p>
            <a:pPr marL="0" indent="0" algn="just">
              <a:buNone/>
            </a:pPr>
            <a:r>
              <a:rPr lang="es-ES_tradnl" sz="2800" dirty="0"/>
              <a:t>Hay que tener en cuenta que cuando se toma con las cartillas para visión lejana </a:t>
            </a:r>
            <a:r>
              <a:rPr lang="es-ES_tradnl" sz="2800" dirty="0" err="1" smtClean="0"/>
              <a:t>Snellen</a:t>
            </a:r>
            <a:r>
              <a:rPr lang="es-ES_tradnl" sz="2800" dirty="0" smtClean="0"/>
              <a:t> </a:t>
            </a:r>
            <a:r>
              <a:rPr lang="es-ES_tradnl" sz="2800" dirty="0"/>
              <a:t>(no son las ideales</a:t>
            </a:r>
            <a:r>
              <a:rPr lang="es-ES_tradnl" sz="2800" dirty="0" smtClean="0"/>
              <a:t>), debemos </a:t>
            </a:r>
            <a:r>
              <a:rPr lang="es-ES_tradnl" sz="2800" dirty="0"/>
              <a:t>modificar la distancia. Es </a:t>
            </a:r>
            <a:r>
              <a:rPr lang="es-ES_tradnl" sz="2800" dirty="0" smtClean="0"/>
              <a:t>frustrante </a:t>
            </a:r>
            <a:r>
              <a:rPr lang="es-ES_tradnl" sz="2800" dirty="0"/>
              <a:t>para pacientes con visión más </a:t>
            </a:r>
            <a:r>
              <a:rPr lang="es-ES_tradnl" sz="2800" dirty="0" smtClean="0"/>
              <a:t>pobre del </a:t>
            </a:r>
            <a:r>
              <a:rPr lang="es-ES_tradnl" sz="2800" dirty="0" err="1"/>
              <a:t>optotipo</a:t>
            </a:r>
            <a:r>
              <a:rPr lang="es-ES_tradnl" sz="2800" dirty="0"/>
              <a:t> de tamaño mayor.</a:t>
            </a:r>
            <a:endParaRPr lang="en-US" sz="2800" dirty="0"/>
          </a:p>
          <a:p>
            <a:pPr>
              <a:defRPr/>
            </a:pPr>
            <a:endParaRPr lang="es-U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299412"/>
            <a:ext cx="8280597" cy="3849291"/>
          </a:xfrm>
        </p:spPr>
        <p:txBody>
          <a:bodyPr/>
          <a:lstStyle/>
          <a:p>
            <a:pPr lvl="0"/>
            <a:r>
              <a:rPr lang="es-ES_tradnl" sz="3200" b="1" dirty="0"/>
              <a:t>I</a:t>
            </a:r>
            <a:r>
              <a:rPr lang="es-ES_tradnl" sz="3200" b="1" dirty="0" smtClean="0"/>
              <a:t>luminación </a:t>
            </a:r>
            <a:r>
              <a:rPr lang="es-ES_tradnl" sz="3200" b="1" dirty="0"/>
              <a:t>semejante a la luz natural.</a:t>
            </a:r>
            <a:endParaRPr lang="en-US" sz="3200" b="1" dirty="0"/>
          </a:p>
          <a:p>
            <a:pPr lvl="0"/>
            <a:r>
              <a:rPr lang="es-ES_tradnl" sz="3200" b="1" dirty="0"/>
              <a:t>A.V. monocular y binocular.</a:t>
            </a:r>
            <a:endParaRPr lang="en-US" sz="3200" b="1" dirty="0"/>
          </a:p>
          <a:p>
            <a:pPr lvl="0"/>
            <a:r>
              <a:rPr lang="es-ES_tradnl" sz="3200" b="1" dirty="0"/>
              <a:t>Con la corrección que el paciente usa.</a:t>
            </a:r>
            <a:endParaRPr lang="en-US" sz="3200" b="1" dirty="0"/>
          </a:p>
          <a:p>
            <a:r>
              <a:rPr lang="es-ES_tradnl" sz="3200" b="1" dirty="0" smtClean="0"/>
              <a:t>Anotar posición </a:t>
            </a:r>
            <a:r>
              <a:rPr lang="es-ES_tradnl" sz="3200" b="1" dirty="0"/>
              <a:t>de la cabeza (en </a:t>
            </a:r>
            <a:r>
              <a:rPr lang="es-ES_tradnl" sz="3200" b="1" dirty="0" smtClean="0"/>
              <a:t>fijación Excéntrica</a:t>
            </a:r>
            <a:r>
              <a:rPr lang="es-ES_tradnl" sz="3200" b="1" dirty="0"/>
              <a:t>).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b="1" dirty="0" smtClean="0"/>
              <a:t>¿ CÓMO HACER LA EXPLORACIÓN?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 rtlCol="0">
            <a:normAutofit/>
          </a:bodyPr>
          <a:lstStyle/>
          <a:p>
            <a:pPr lvl="0" algn="just"/>
            <a:r>
              <a:rPr lang="es-ES_tradnl" dirty="0"/>
              <a:t>NO anotar "cuenta dedos", esto no indica ni el tamaño, ni el contraste, ni el ángulo mínimo de resolución. En estos casos se aproxima la cartilla utilizando el </a:t>
            </a:r>
            <a:r>
              <a:rPr lang="es-ES_tradnl" dirty="0" err="1"/>
              <a:t>optotipo</a:t>
            </a:r>
            <a:r>
              <a:rPr lang="es-ES_tradnl" dirty="0"/>
              <a:t> de mayor tamaño y anotar la distancia. Cuando la visión es menor, pero el paciente puede distinguir "el </a:t>
            </a:r>
            <a:r>
              <a:rPr lang="es-ES_tradnl" dirty="0" smtClean="0"/>
              <a:t>movimiento </a:t>
            </a:r>
            <a:r>
              <a:rPr lang="es-ES_tradnl" dirty="0"/>
              <a:t>de manos" SÍ registrarla y será interpretado como capaz de "percibir objetos grandes </a:t>
            </a:r>
            <a:r>
              <a:rPr lang="es-ES_tradnl" dirty="0" smtClean="0"/>
              <a:t>en movimiento </a:t>
            </a:r>
            <a:r>
              <a:rPr lang="es-ES_tradnl" dirty="0"/>
              <a:t>sin discriminación de detalle</a:t>
            </a:r>
            <a:r>
              <a:rPr lang="es-ES_tradnl" dirty="0" smtClean="0"/>
              <a:t>", anotar la distancia </a:t>
            </a:r>
            <a:r>
              <a:rPr lang="es-ES_tradnl" dirty="0"/>
              <a:t>máxima que puede ver el </a:t>
            </a:r>
            <a:r>
              <a:rPr lang="es-ES_tradnl" dirty="0" smtClean="0"/>
              <a:t>movimiento</a:t>
            </a:r>
            <a:r>
              <a:rPr lang="es-ES_tradnl" dirty="0"/>
              <a:t>.</a:t>
            </a:r>
            <a:endParaRPr lang="en-US" dirty="0"/>
          </a:p>
          <a:p>
            <a:pPr algn="just"/>
            <a:r>
              <a:rPr lang="es-ES_tradnl" dirty="0"/>
              <a:t>Percepción de luz: anotar de que cuadrante viene</a:t>
            </a:r>
            <a:endParaRPr lang="es-U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Cartel para distancia ETDRS de </a:t>
            </a:r>
            <a:r>
              <a:rPr lang="es-ES" b="1" dirty="0" err="1" smtClean="0"/>
              <a:t>LightHouse</a:t>
            </a:r>
            <a:r>
              <a:rPr lang="es-ES" b="1" dirty="0" smtClean="0"/>
              <a:t> con letras </a:t>
            </a:r>
            <a:r>
              <a:rPr lang="es-ES" b="1" dirty="0" err="1" smtClean="0"/>
              <a:t>Sloan</a:t>
            </a:r>
            <a:endParaRPr lang="en-US" b="1" dirty="0"/>
          </a:p>
        </p:txBody>
      </p:sp>
      <p:pic>
        <p:nvPicPr>
          <p:cNvPr id="5123" name="Picture 3" descr="H:\Ana Maria\img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5775"/>
            <a:ext cx="5616623" cy="41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515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5793507"/>
          </a:xfrm>
        </p:spPr>
        <p:txBody>
          <a:bodyPr rtlCol="0">
            <a:normAutofit/>
          </a:bodyPr>
          <a:lstStyle/>
          <a:p>
            <a:pPr>
              <a:buClr>
                <a:srgbClr val="31B6FD"/>
              </a:buClr>
              <a:defRPr/>
            </a:pPr>
            <a:r>
              <a:rPr lang="es-ES_tradnl" sz="3600" b="1" dirty="0" smtClean="0"/>
              <a:t>De LEA HIVARINNEN</a:t>
            </a:r>
          </a:p>
          <a:p>
            <a:pPr lvl="2">
              <a:buClr>
                <a:srgbClr val="31B6FD"/>
              </a:buClr>
              <a:defRPr/>
            </a:pPr>
            <a:r>
              <a:rPr lang="es-ES_tradnl" sz="3200" dirty="0"/>
              <a:t>Figuras para lejos y </a:t>
            </a:r>
            <a:r>
              <a:rPr lang="es-ES_tradnl" sz="3200" dirty="0" smtClean="0"/>
              <a:t>cerca</a:t>
            </a:r>
          </a:p>
          <a:p>
            <a:pPr>
              <a:buClr>
                <a:srgbClr val="31B6FD"/>
              </a:buClr>
              <a:defRPr/>
            </a:pPr>
            <a:r>
              <a:rPr lang="es-ES_tradnl" sz="3600" b="1" dirty="0" smtClean="0"/>
              <a:t>De LIGHTHOUSE</a:t>
            </a:r>
          </a:p>
          <a:p>
            <a:pPr lvl="2">
              <a:buClr>
                <a:srgbClr val="31B6FD"/>
              </a:buClr>
              <a:defRPr/>
            </a:pPr>
            <a:r>
              <a:rPr lang="es-ES_tradnl" sz="3200" dirty="0" smtClean="0"/>
              <a:t>Texto continuo para visión cercana</a:t>
            </a:r>
            <a:endParaRPr lang="es-ES_tradnl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71" y="6096975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Ana Maria\img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5"/>
            <a:ext cx="3975100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3600301"/>
          </a:xfrm>
        </p:spPr>
        <p:txBody>
          <a:bodyPr/>
          <a:lstStyle/>
          <a:p>
            <a:pPr lvl="0" algn="just"/>
            <a:r>
              <a:rPr lang="es-ES_tradnl" b="1" dirty="0"/>
              <a:t>De letras aisladas: </a:t>
            </a:r>
            <a:r>
              <a:rPr lang="es-ES_tradnl" dirty="0"/>
              <a:t>ETDRS de </a:t>
            </a:r>
            <a:r>
              <a:rPr lang="es-ES_tradnl" dirty="0" err="1" smtClean="0"/>
              <a:t>Lighthouse</a:t>
            </a:r>
            <a:r>
              <a:rPr lang="es-ES_tradnl" dirty="0" smtClean="0"/>
              <a:t> </a:t>
            </a:r>
            <a:r>
              <a:rPr lang="es-ES_tradnl" dirty="0"/>
              <a:t>reducida con cinco letras en cada renglón. Equivalente a la de </a:t>
            </a:r>
            <a:r>
              <a:rPr lang="es-ES_tradnl" dirty="0" err="1"/>
              <a:t>Snellen</a:t>
            </a:r>
            <a:r>
              <a:rPr lang="es-ES_tradnl" dirty="0"/>
              <a:t> para 20 y 40 cm</a:t>
            </a:r>
            <a:r>
              <a:rPr lang="es-ES_tradnl" dirty="0" smtClean="0"/>
              <a:t>.</a:t>
            </a:r>
          </a:p>
          <a:p>
            <a:pPr lvl="0" algn="just"/>
            <a:r>
              <a:rPr lang="es-ES_tradnl" b="1" dirty="0"/>
              <a:t>De letras </a:t>
            </a:r>
            <a:r>
              <a:rPr lang="es-ES_tradnl" b="1" dirty="0" smtClean="0"/>
              <a:t>simples: </a:t>
            </a:r>
            <a:r>
              <a:rPr lang="es-ES_tradnl" dirty="0" smtClean="0"/>
              <a:t>LHNV </a:t>
            </a:r>
            <a:r>
              <a:rPr lang="es-ES_tradnl" dirty="0"/>
              <a:t>de </a:t>
            </a:r>
            <a:r>
              <a:rPr lang="es-ES_tradnl" dirty="0" err="1"/>
              <a:t>Lighthouse</a:t>
            </a:r>
            <a:r>
              <a:rPr lang="es-ES_tradnl" dirty="0"/>
              <a:t> </a:t>
            </a:r>
            <a:r>
              <a:rPr lang="es-ES_tradnl" dirty="0" err="1"/>
              <a:t>Near</a:t>
            </a:r>
            <a:r>
              <a:rPr lang="es-ES_tradnl" dirty="0"/>
              <a:t> </a:t>
            </a:r>
            <a:r>
              <a:rPr lang="es-ES_tradnl" dirty="0" err="1"/>
              <a:t>Vision</a:t>
            </a:r>
            <a:r>
              <a:rPr lang="es-ES_tradnl" dirty="0"/>
              <a:t>. Equivalente a la de </a:t>
            </a:r>
            <a:r>
              <a:rPr lang="es-ES_tradnl" dirty="0" err="1"/>
              <a:t>Snellen</a:t>
            </a:r>
            <a:r>
              <a:rPr lang="es-ES_tradnl" dirty="0" smtClean="0"/>
              <a:t>.</a:t>
            </a:r>
          </a:p>
          <a:p>
            <a:pPr lvl="0" algn="just"/>
            <a:r>
              <a:rPr lang="es-ES_tradnl" dirty="0" smtClean="0"/>
              <a:t>Cartilla de números</a:t>
            </a:r>
          </a:p>
          <a:p>
            <a:pPr lvl="0" algn="just"/>
            <a:r>
              <a:rPr lang="es-ES_tradnl" dirty="0" smtClean="0"/>
              <a:t>Cartilla de palabras aisladas (40cm).</a:t>
            </a:r>
          </a:p>
          <a:p>
            <a:pPr lvl="0" algn="just"/>
            <a:r>
              <a:rPr lang="es-ES_tradnl" dirty="0" smtClean="0"/>
              <a:t>Cartilla con texto continuo.</a:t>
            </a:r>
            <a:endParaRPr lang="en-US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Cartillas usadas para visión cercana</a:t>
            </a:r>
            <a:r>
              <a:rPr lang="es-ES_tradnl" b="1" dirty="0" smtClean="0"/>
              <a:t>: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71" y="6096975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Cartel para visión cercana ETDRS de </a:t>
            </a:r>
            <a:r>
              <a:rPr lang="es-ES" b="1" dirty="0" err="1" smtClean="0"/>
              <a:t>Lighthouse</a:t>
            </a:r>
            <a:r>
              <a:rPr lang="es-ES" b="1" dirty="0" smtClean="0"/>
              <a:t> con letras de </a:t>
            </a:r>
            <a:r>
              <a:rPr lang="es-ES" b="1" dirty="0" err="1" smtClean="0"/>
              <a:t>Sloan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71" y="6096975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Ana Maria\img1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54" y="1671621"/>
            <a:ext cx="4816323" cy="43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850" y="1340768"/>
            <a:ext cx="8424614" cy="4392488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es-ES_tradnl" b="1" dirty="0"/>
              <a:t>Dejar la cartilla de visión cercana de manera libre, como lo prefiera el paciente</a:t>
            </a:r>
            <a:r>
              <a:rPr lang="es-ES_tradnl" b="1" dirty="0" smtClean="0"/>
              <a:t>. </a:t>
            </a:r>
          </a:p>
          <a:p>
            <a:pPr marL="0" indent="0" algn="just">
              <a:buNone/>
            </a:pPr>
            <a:endParaRPr lang="es-ES_tradnl" sz="1000" b="1" dirty="0" smtClean="0"/>
          </a:p>
          <a:p>
            <a:pPr marL="1474470" lvl="4" indent="-285750"/>
            <a:r>
              <a:rPr lang="es-ES_tradnl" sz="2400" dirty="0" smtClean="0"/>
              <a:t>Binocular</a:t>
            </a:r>
          </a:p>
          <a:p>
            <a:pPr marL="1474470" lvl="4" indent="-285750"/>
            <a:r>
              <a:rPr lang="es-ES_tradnl" sz="2400" dirty="0" smtClean="0"/>
              <a:t>Sin corrección</a:t>
            </a:r>
          </a:p>
          <a:p>
            <a:pPr marL="1474470" lvl="4" indent="-285750"/>
            <a:r>
              <a:rPr lang="es-ES_tradnl" sz="2400" dirty="0" smtClean="0"/>
              <a:t>Con iluminación adecuada</a:t>
            </a:r>
          </a:p>
          <a:p>
            <a:pPr marL="1474470" lvl="4" indent="-285750"/>
            <a:endParaRPr lang="es-ES_tradnl" sz="2400" dirty="0"/>
          </a:p>
          <a:p>
            <a:pPr marL="0" indent="0">
              <a:buNone/>
            </a:pPr>
            <a:r>
              <a:rPr lang="es-ES_tradnl" b="1" dirty="0" smtClean="0"/>
              <a:t>Se puede apreciar si el paciente:</a:t>
            </a:r>
          </a:p>
          <a:p>
            <a:pPr marL="1474470" lvl="4" indent="-285750"/>
            <a:r>
              <a:rPr lang="es-ES_tradnl" sz="2400" dirty="0" smtClean="0"/>
              <a:t>Prefiere un ojo.</a:t>
            </a:r>
          </a:p>
          <a:p>
            <a:pPr marL="1474470" lvl="4" indent="-285750"/>
            <a:r>
              <a:rPr lang="es-ES_tradnl" sz="2400" dirty="0" smtClean="0"/>
              <a:t>Si mueve la cabeza o el texto.</a:t>
            </a:r>
          </a:p>
          <a:p>
            <a:pPr marL="1474470" lvl="4" indent="-285750"/>
            <a:r>
              <a:rPr lang="es-ES_tradnl" sz="2400" dirty="0" smtClean="0"/>
              <a:t>La distancia.</a:t>
            </a:r>
            <a:endParaRPr lang="en-US" sz="24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U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814455" y="2500372"/>
            <a:ext cx="7408333" cy="2952327"/>
          </a:xfrm>
        </p:spPr>
        <p:txBody>
          <a:bodyPr>
            <a:normAutofit/>
          </a:bodyPr>
          <a:lstStyle/>
          <a:p>
            <a:pPr algn="ctr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b="1" dirty="0"/>
              <a:t> MINIMA  DIFERENCIA  APRECIABLE</a:t>
            </a:r>
          </a:p>
          <a:p>
            <a:pPr algn="ctr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MDA</a:t>
            </a:r>
          </a:p>
          <a:p>
            <a:pPr algn="ctr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 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dirty="0"/>
              <a:t>     CONVENCIONAL           BAJA VISION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dirty="0"/>
              <a:t>      +  -   0.25 D                        + -  2 D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UY" sz="4800" b="1" dirty="0"/>
              <a:t>HABLEMOS DE CALCULOS</a:t>
            </a:r>
            <a:endParaRPr lang="es-ES" sz="4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Ana Maria\Imagenes Agudeza Visual\Pepper Test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498466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352927" cy="3849291"/>
          </a:xfrm>
        </p:spPr>
        <p:txBody>
          <a:bodyPr>
            <a:normAutofit/>
          </a:bodyPr>
          <a:lstStyle/>
          <a:p>
            <a:pPr algn="just"/>
            <a:r>
              <a:rPr lang="es-ES_tradnl" sz="2800" b="1" u="sng" dirty="0" smtClean="0"/>
              <a:t>Definición</a:t>
            </a:r>
            <a:r>
              <a:rPr lang="es-ES_tradnl" sz="2800" b="1" dirty="0" smtClean="0"/>
              <a:t> </a:t>
            </a:r>
            <a:r>
              <a:rPr lang="es-ES_tradnl" dirty="0" smtClean="0"/>
              <a:t>Es </a:t>
            </a:r>
            <a:r>
              <a:rPr lang="es-ES_tradnl" dirty="0"/>
              <a:t>la capacidad que tiene el ojo de percibir detalles y distinguir formas. No es el "mínimo visible" </a:t>
            </a:r>
            <a:r>
              <a:rPr lang="es-ES_tradnl" dirty="0" smtClean="0"/>
              <a:t>sino el </a:t>
            </a:r>
            <a:r>
              <a:rPr lang="es-ES_tradnl" dirty="0"/>
              <a:t>"mínimo discernible</a:t>
            </a:r>
            <a:r>
              <a:rPr lang="es-ES_tradnl" dirty="0" smtClean="0"/>
              <a:t>".</a:t>
            </a:r>
          </a:p>
          <a:p>
            <a:pPr marL="0" indent="0" algn="just">
              <a:buNone/>
            </a:pPr>
            <a:endParaRPr lang="en-US" sz="1200" dirty="0"/>
          </a:p>
          <a:p>
            <a:pPr algn="just"/>
            <a:r>
              <a:rPr lang="es-ES_tradnl" sz="2800" b="1" u="sng" dirty="0" smtClean="0"/>
              <a:t>Mínimo visible</a:t>
            </a:r>
            <a:r>
              <a:rPr lang="es-ES_tradnl" sz="2800" b="1" dirty="0" smtClean="0"/>
              <a:t> </a:t>
            </a:r>
            <a:r>
              <a:rPr lang="es-ES_tradnl" dirty="0" smtClean="0"/>
              <a:t>Es </a:t>
            </a:r>
            <a:r>
              <a:rPr lang="es-ES_tradnl" dirty="0"/>
              <a:t>el más pequeño de los puntos cuya presencia puede ser reconocida sobre un fondo iluminado</a:t>
            </a:r>
            <a:r>
              <a:rPr lang="es-ES_tradnl" dirty="0" smtClean="0"/>
              <a:t>. Si </a:t>
            </a:r>
            <a:r>
              <a:rPr lang="es-ES_tradnl" dirty="0"/>
              <a:t>la luz disminuye, la visibilidad decae, pues el punto mínimo visible varía considerablemente con el contraste.</a:t>
            </a:r>
            <a:endParaRPr lang="en-US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/>
              <a:t>AGUDEZA </a:t>
            </a:r>
            <a:r>
              <a:rPr lang="es-ES_tradnl" sz="6000" b="1" dirty="0" smtClean="0"/>
              <a:t>VISUAL</a:t>
            </a:r>
            <a:endParaRPr lang="en-US" sz="6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Ana Maria\Imagenes Agudeza Visual\Imagen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12776"/>
            <a:ext cx="7013650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:\Ana Maria\Imagenes Agudeza Visual\Imagen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44600" cy="4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:\Ana Maria\Imagenes Agudeza Visual\Imagen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80728"/>
            <a:ext cx="7117652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Notebook\Downloads\Ana Maria\Imagenes Agudeza Visual\Imagen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94733" cy="45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otebook\Downloads\Ana Maria\Imagenes Agudeza Visual\Imagen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00553" cy="47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otebook\Downloads\Ana Maria\Imagenes Agudeza Visual\Imagen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12416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otebook\Downloads\Ana Maria\Imagenes Agudeza Visual\Imagen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31898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otebook\Downloads\Ana Maria\Imagenes Agudeza Visual\Imagen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39451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otebook\Downloads\Ana Maria\Imagenes Agudeza Visual\Imagen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7089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otebook\Downloads\Ana Maria\Imagenes Agudeza Visual\Imagen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95179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3705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La </a:t>
            </a:r>
            <a:r>
              <a:rPr lang="es-ES_tradnl" b="1" dirty="0"/>
              <a:t>agudeza </a:t>
            </a:r>
            <a:r>
              <a:rPr lang="es-ES_tradnl" dirty="0"/>
              <a:t>visual se expresa como una fracción </a:t>
            </a:r>
            <a:r>
              <a:rPr lang="es-ES_tradnl" dirty="0" smtClean="0"/>
              <a:t>. El </a:t>
            </a:r>
            <a:r>
              <a:rPr lang="es-ES_tradnl" dirty="0"/>
              <a:t>número superior se refiere a la distancia entre el paciente y la tabla, la cual es generalmente de</a:t>
            </a:r>
            <a:endParaRPr lang="en-US" dirty="0"/>
          </a:p>
          <a:p>
            <a:pPr marL="0" indent="0" algn="ctr">
              <a:buNone/>
            </a:pPr>
            <a:r>
              <a:rPr lang="es-ES_tradnl" dirty="0"/>
              <a:t>20 pies (6 metros)    AV= 20/20 o 6/6 </a:t>
            </a:r>
            <a:endParaRPr lang="es-ES_tradnl" dirty="0" smtClean="0"/>
          </a:p>
          <a:p>
            <a:pPr marL="0" indent="0" algn="ctr">
              <a:buNone/>
            </a:pPr>
            <a:endParaRPr lang="es-ES_tradnl" sz="1200" dirty="0" smtClean="0"/>
          </a:p>
          <a:p>
            <a:pPr marL="0" indent="0">
              <a:buNone/>
            </a:pPr>
            <a:r>
              <a:rPr lang="es-ES_tradnl" b="1" dirty="0" smtClean="0"/>
              <a:t>AGUDEZA </a:t>
            </a:r>
            <a:r>
              <a:rPr lang="es-ES_tradnl" b="1" dirty="0"/>
              <a:t>VISUAL A QUE DISTANCIA </a:t>
            </a:r>
            <a:endParaRPr lang="en-US" dirty="0"/>
          </a:p>
          <a:p>
            <a:pPr lvl="1"/>
            <a:r>
              <a:rPr lang="es-ES_tradnl" b="1" dirty="0"/>
              <a:t>EN BAJA VISION PARA LEJOS - 3 </a:t>
            </a:r>
            <a:r>
              <a:rPr lang="es-ES_tradnl" b="1" dirty="0" err="1"/>
              <a:t>Mts</a:t>
            </a:r>
            <a:r>
              <a:rPr lang="es-ES_tradnl" b="1" dirty="0"/>
              <a:t>. ,2Mts.,1Mts.,1Mts</a:t>
            </a:r>
            <a:endParaRPr lang="en-US" dirty="0"/>
          </a:p>
          <a:p>
            <a:pPr lvl="1"/>
            <a:r>
              <a:rPr lang="es-ES_tradnl" b="1" dirty="0"/>
              <a:t>EN BAJA VISION PARA CERCA    - 20 cm ,10cm</a:t>
            </a:r>
            <a:r>
              <a:rPr lang="es-ES_tradnl" b="1" dirty="0" smtClean="0"/>
              <a:t>, 5cm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¿ CÓMO LA ESCRIBIMOS ?</a:t>
            </a:r>
            <a:endParaRPr lang="en-US" sz="5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996951"/>
            <a:ext cx="8424936" cy="3129211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La luz del ambiente natural.</a:t>
            </a:r>
          </a:p>
          <a:p>
            <a:r>
              <a:rPr lang="es-ES" sz="3600" b="1" dirty="0" smtClean="0"/>
              <a:t>Luz incandescente.</a:t>
            </a:r>
          </a:p>
          <a:p>
            <a:r>
              <a:rPr lang="es-ES" sz="3400" b="1" dirty="0" smtClean="0"/>
              <a:t>Uniforme sin producir deslumbramiento.</a:t>
            </a:r>
            <a:endParaRPr lang="en-US" sz="3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b="1" dirty="0" smtClean="0"/>
              <a:t>ILUMINACIÓN</a:t>
            </a:r>
            <a:endParaRPr lang="en-US" sz="7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Notebook\Downloads\Ana Maria\img16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22350"/>
            <a:ext cx="5472608" cy="53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Notebook\Downloads\Ana Maria\img16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96752"/>
            <a:ext cx="7376583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Notebook\Downloads\Ana Maria\img1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51125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278733"/>
          </a:xfrm>
        </p:spPr>
        <p:txBody>
          <a:bodyPr>
            <a:normAutofit/>
          </a:bodyPr>
          <a:lstStyle/>
          <a:p>
            <a:pPr marL="679450" indent="-679450">
              <a:buFont typeface="Times New Roman" pitchFamily="16" charset="0"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" altLang="es-UY" sz="4000" dirty="0"/>
              <a:t>*</a:t>
            </a:r>
            <a:r>
              <a:rPr lang="es-ES" altLang="es-UY" dirty="0"/>
              <a:t> </a:t>
            </a:r>
            <a:r>
              <a:rPr lang="es-ES" altLang="es-UY" dirty="0" smtClean="0"/>
              <a:t>RECORDAR </a:t>
            </a:r>
            <a:r>
              <a:rPr lang="es-ES" altLang="es-UY" dirty="0"/>
              <a:t>INQUIETUDES</a:t>
            </a:r>
          </a:p>
          <a:p>
            <a:pPr marL="0" indent="0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" altLang="es-UY" sz="4000" dirty="0"/>
              <a:t>*</a:t>
            </a:r>
            <a:r>
              <a:rPr lang="es-ES" altLang="es-UY" dirty="0"/>
              <a:t> DEFINIR  X</a:t>
            </a:r>
          </a:p>
          <a:p>
            <a:pPr marL="0" indent="0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" altLang="es-UY" sz="4000" dirty="0"/>
              <a:t>*</a:t>
            </a:r>
            <a:r>
              <a:rPr lang="es-ES" altLang="es-UY" dirty="0"/>
              <a:t> </a:t>
            </a:r>
            <a:r>
              <a:rPr lang="es-ES" altLang="es-UY" dirty="0" smtClean="0"/>
              <a:t>FORMULA   </a:t>
            </a:r>
            <a:r>
              <a:rPr lang="es-ES" altLang="es-UY" dirty="0"/>
              <a:t>“ GROSERA ”</a:t>
            </a:r>
          </a:p>
          <a:p>
            <a:pPr marL="679450" indent="-679450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s-ES" altLang="es-UY" dirty="0"/>
          </a:p>
          <a:p>
            <a:pPr marL="1188720" lvl="4" indent="0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" altLang="es-UY" sz="2800" b="1" u="sng" dirty="0">
                <a:solidFill>
                  <a:srgbClr val="FFFF00"/>
                </a:solidFill>
              </a:rPr>
              <a:t>AV </a:t>
            </a:r>
            <a:r>
              <a:rPr lang="es-ES" altLang="es-UY" sz="2800" b="1" u="sng" dirty="0" smtClean="0">
                <a:solidFill>
                  <a:srgbClr val="FFFF00"/>
                </a:solidFill>
              </a:rPr>
              <a:t>  que </a:t>
            </a:r>
            <a:r>
              <a:rPr lang="es-ES" altLang="es-UY" sz="2800" b="1" u="sng" dirty="0">
                <a:solidFill>
                  <a:srgbClr val="FFFF00"/>
                </a:solidFill>
              </a:rPr>
              <a:t>	QUIERE</a:t>
            </a:r>
            <a:r>
              <a:rPr lang="es-ES" altLang="es-UY" sz="2800" b="1" dirty="0">
                <a:solidFill>
                  <a:srgbClr val="FFFF00"/>
                </a:solidFill>
              </a:rPr>
              <a:t>  =   TS ?X</a:t>
            </a:r>
          </a:p>
          <a:p>
            <a:pPr marL="1868170" lvl="4" indent="-679450">
              <a:buClrTx/>
              <a:buSzTx/>
              <a:buFontTx/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s-ES" altLang="es-UY" sz="2800" b="1" dirty="0" smtClean="0">
                <a:solidFill>
                  <a:srgbClr val="FFFF00"/>
                </a:solidFill>
              </a:rPr>
              <a:t>AV </a:t>
            </a:r>
            <a:r>
              <a:rPr lang="es-ES" altLang="es-UY" sz="2800" b="1" dirty="0">
                <a:solidFill>
                  <a:srgbClr val="FFFF00"/>
                </a:solidFill>
              </a:rPr>
              <a:t>que TIENE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UY" sz="4000" b="1" dirty="0"/>
              <a:t>¿</a:t>
            </a:r>
            <a:r>
              <a:rPr lang="es-ES" altLang="es-UY" sz="4000" b="1" dirty="0" smtClean="0"/>
              <a:t>QUÉ </a:t>
            </a:r>
            <a:r>
              <a:rPr lang="es-ES" altLang="es-UY" sz="4000" b="1" dirty="0"/>
              <a:t>PROBAMOS DE </a:t>
            </a:r>
            <a:r>
              <a:rPr lang="es-ES" altLang="es-UY" sz="4000" b="1" dirty="0" smtClean="0"/>
              <a:t>TELESCOPIO?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278733"/>
          </a:xfrm>
        </p:spPr>
        <p:txBody>
          <a:bodyPr>
            <a:normAutofit fontScale="77500" lnSpcReduction="20000"/>
          </a:bodyPr>
          <a:lstStyle/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RECORDAR  :  A  40 cm  ADD  +  2,50 D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                          A  25 cm  ADD  +  4 D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                          A  20 cm   ADD  + 5 D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CALCULO “GROSERO” :   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/>
              <a:t>                  </a:t>
            </a:r>
            <a:r>
              <a:rPr lang="es-ES" altLang="es-UY" sz="4000" b="1" dirty="0">
                <a:solidFill>
                  <a:srgbClr val="FFFF00"/>
                </a:solidFill>
              </a:rPr>
              <a:t> </a:t>
            </a:r>
            <a:r>
              <a:rPr lang="es-ES" altLang="es-UY" sz="4000" b="1" u="sng" dirty="0">
                <a:solidFill>
                  <a:srgbClr val="FFFF00"/>
                </a:solidFill>
              </a:rPr>
              <a:t>AV que TIENE</a:t>
            </a:r>
            <a:r>
              <a:rPr lang="es-ES" altLang="es-UY" sz="4000" b="1" dirty="0">
                <a:solidFill>
                  <a:srgbClr val="FFFF00"/>
                </a:solidFill>
              </a:rPr>
              <a:t>   =  X o M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b="1" dirty="0">
                <a:solidFill>
                  <a:srgbClr val="FFFF00"/>
                </a:solidFill>
              </a:rPr>
              <a:t>                  AV que QUIERE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UY" sz="4000" b="1" dirty="0">
              <a:solidFill>
                <a:srgbClr val="FFFF00"/>
              </a:solidFill>
            </a:endParaRPr>
          </a:p>
          <a:p>
            <a:pPr algn="ctr"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>
                <a:solidFill>
                  <a:srgbClr val="FFFF00"/>
                </a:solidFill>
              </a:rPr>
              <a:t>LECTURA</a:t>
            </a:r>
            <a:r>
              <a:rPr lang="es-ES" altLang="es-UY" sz="4000" b="1" dirty="0">
                <a:solidFill>
                  <a:srgbClr val="FFFF00"/>
                </a:solidFill>
              </a:rPr>
              <a:t> :</a:t>
            </a:r>
            <a:r>
              <a:rPr lang="es-ES" altLang="es-UY" sz="4000" dirty="0">
                <a:solidFill>
                  <a:srgbClr val="FFFF00"/>
                </a:solidFill>
              </a:rPr>
              <a:t> XX        ESCRITURA : </a:t>
            </a:r>
            <a:r>
              <a:rPr lang="es-ES" altLang="es-UY" sz="4000" u="sng" dirty="0">
                <a:solidFill>
                  <a:srgbClr val="FFFF00"/>
                </a:solidFill>
              </a:rPr>
              <a:t>XX</a:t>
            </a:r>
          </a:p>
          <a:p>
            <a:pPr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UY" sz="4000" dirty="0">
                <a:solidFill>
                  <a:srgbClr val="FFFF00"/>
                </a:solidFill>
              </a:rPr>
              <a:t>                                                                  2</a:t>
            </a:r>
            <a:endParaRPr lang="es-ES" altLang="es-UY" sz="4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UY" dirty="0"/>
              <a:t>A.V. de CERCA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350741"/>
          </a:xfrm>
        </p:spPr>
        <p:txBody>
          <a:bodyPr>
            <a:noAutofit/>
          </a:bodyPr>
          <a:lstStyle/>
          <a:p>
            <a:pPr>
              <a:buFont typeface="Times New Roman" pitchFamily="16" charset="0"/>
              <a:buNone/>
            </a:pPr>
            <a:r>
              <a:rPr lang="es-ES" altLang="es-UY" sz="2800" b="1" dirty="0"/>
              <a:t>* Si aumentamos un texto al doble de tamaño</a:t>
            </a:r>
          </a:p>
          <a:p>
            <a:pPr>
              <a:buFont typeface="Times New Roman" pitchFamily="16" charset="0"/>
              <a:buNone/>
            </a:pPr>
            <a:r>
              <a:rPr lang="es-ES" altLang="es-UY" sz="2800" b="1" dirty="0"/>
              <a:t>	</a:t>
            </a:r>
            <a:r>
              <a:rPr lang="es-ES" altLang="es-UY" sz="2800" b="1" dirty="0" smtClean="0"/>
              <a:t>	</a:t>
            </a:r>
            <a:r>
              <a:rPr lang="es-ES" altLang="es-UY" sz="2800" b="1" dirty="0" smtClean="0"/>
              <a:t>Logramos </a:t>
            </a:r>
            <a:r>
              <a:rPr lang="es-ES" altLang="es-UY" sz="2800" b="1" dirty="0"/>
              <a:t>una magnificación de  2X </a:t>
            </a:r>
          </a:p>
          <a:p>
            <a:pPr>
              <a:buFont typeface="Times New Roman" pitchFamily="16" charset="0"/>
              <a:buNone/>
            </a:pPr>
            <a:endParaRPr lang="es-ES" altLang="es-UY" sz="2800" b="1" dirty="0"/>
          </a:p>
          <a:p>
            <a:pPr>
              <a:buFont typeface="Times New Roman" pitchFamily="16" charset="0"/>
              <a:buNone/>
            </a:pPr>
            <a:r>
              <a:rPr lang="es-ES" altLang="es-UY" sz="2800" b="1" dirty="0"/>
              <a:t>*Si disminuimos la distancia a la mitad </a:t>
            </a:r>
          </a:p>
          <a:p>
            <a:pPr marL="0" indent="0">
              <a:buNone/>
            </a:pPr>
            <a:r>
              <a:rPr lang="es-ES" altLang="es-UY" sz="2800" b="1" dirty="0" smtClean="0"/>
              <a:t>	Logramos </a:t>
            </a:r>
            <a:r>
              <a:rPr lang="es-ES" altLang="es-UY" sz="2800" b="1" dirty="0"/>
              <a:t>una magnificación de  2X</a:t>
            </a:r>
          </a:p>
          <a:p>
            <a:pPr>
              <a:buFont typeface="Arial" charset="0"/>
              <a:buChar char="•"/>
            </a:pPr>
            <a:endParaRPr lang="es-ES" altLang="es-UY" sz="2800" b="1" dirty="0"/>
          </a:p>
          <a:p>
            <a:pPr>
              <a:buFont typeface="Times New Roman" pitchFamily="16" charset="0"/>
              <a:buNone/>
            </a:pPr>
            <a:r>
              <a:rPr lang="es-ES" altLang="es-UY" sz="2800" b="1" dirty="0"/>
              <a:t>* Si reunimos ambas técnicas multiplicamos la magnificación   2X x  2X =   4X</a:t>
            </a:r>
            <a:endParaRPr lang="en-US" altLang="es-UY" sz="28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UY" sz="6000" b="1" dirty="0"/>
              <a:t>RECORDEMOS</a:t>
            </a:r>
            <a:endParaRPr lang="es-ES" sz="6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971600" y="2348881"/>
            <a:ext cx="7408333" cy="3702670"/>
          </a:xfrm>
        </p:spPr>
        <p:txBody>
          <a:bodyPr>
            <a:normAutofit/>
          </a:bodyPr>
          <a:lstStyle/>
          <a:p>
            <a:pPr algn="ctr">
              <a:buFont typeface="Times New Roman" pitchFamily="16" charset="0"/>
              <a:buNone/>
            </a:pPr>
            <a:r>
              <a:rPr lang="es-ES" altLang="es-UY" sz="4400" b="1" dirty="0"/>
              <a:t>Si no se cumplen los objetivos  revisar cálculos y seguir adicionando</a:t>
            </a:r>
            <a:endParaRPr lang="en-US" altLang="es-UY" sz="44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46750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Y" sz="6600" dirty="0" smtClean="0">
                <a:latin typeface="Arial Rounded MT Bold" pitchFamily="34" charset="0"/>
              </a:rPr>
              <a:t>Muchas Gracias</a:t>
            </a:r>
            <a:endParaRPr lang="es-UY" sz="6600" dirty="0">
              <a:latin typeface="Arial Rounded MT Bold" pitchFamily="34" charset="0"/>
            </a:endParaRPr>
          </a:p>
        </p:txBody>
      </p:sp>
      <p:pic>
        <p:nvPicPr>
          <p:cNvPr id="717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61248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14" y="5359623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0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Ana Maria\img1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6854" y="-205867"/>
            <a:ext cx="4611587" cy="71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SE TOMA CON OPTOTIPOS ESPECÍFICOS</a:t>
            </a:r>
            <a:endParaRPr lang="en-US" sz="3600" b="1" dirty="0"/>
          </a:p>
        </p:txBody>
      </p:sp>
      <p:pic>
        <p:nvPicPr>
          <p:cNvPr id="2050" name="Picture 2" descr="H:\Ana Maria\img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264696" cy="41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48375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636912"/>
            <a:ext cx="8136903" cy="3489251"/>
          </a:xfrm>
        </p:spPr>
        <p:txBody>
          <a:bodyPr>
            <a:normAutofit/>
          </a:bodyPr>
          <a:lstStyle/>
          <a:p>
            <a:pPr algn="just"/>
            <a:r>
              <a:rPr lang="es-ES_tradnl" sz="2800" b="1" dirty="0"/>
              <a:t>Esta valoración en forma aislada, nos informa sobre la visión con el máximo contraste, lo cual NO nos indica la respuesta a la variación </a:t>
            </a:r>
            <a:r>
              <a:rPr lang="es-ES_tradnl" sz="2800" b="1" dirty="0" smtClean="0"/>
              <a:t>en:</a:t>
            </a:r>
          </a:p>
          <a:p>
            <a:pPr marL="1257300" lvl="3" indent="-342900">
              <a:buAutoNum type="alphaLcParenR"/>
            </a:pPr>
            <a:r>
              <a:rPr lang="es-ES_tradnl" sz="2400" b="1" dirty="0"/>
              <a:t>E</a:t>
            </a:r>
            <a:r>
              <a:rPr lang="es-ES_tradnl" sz="2400" b="1" dirty="0" smtClean="0"/>
              <a:t>l contraste</a:t>
            </a:r>
          </a:p>
          <a:p>
            <a:pPr marL="1257300" lvl="3" indent="-342900">
              <a:buAutoNum type="alphaLcParenR"/>
            </a:pPr>
            <a:r>
              <a:rPr lang="es-ES_tradnl" sz="2400" b="1" dirty="0"/>
              <a:t>L</a:t>
            </a:r>
            <a:r>
              <a:rPr lang="es-ES_tradnl" sz="2400" b="1" dirty="0" smtClean="0"/>
              <a:t>a iluminación</a:t>
            </a:r>
          </a:p>
          <a:p>
            <a:pPr marL="1257300" lvl="3" indent="-342900">
              <a:buAutoNum type="alphaLcParenR"/>
            </a:pPr>
            <a:r>
              <a:rPr lang="es-ES_tradnl" sz="2400" b="1" dirty="0" smtClean="0"/>
              <a:t>Los defectos </a:t>
            </a:r>
            <a:r>
              <a:rPr lang="es-ES_tradnl" sz="2400" b="1" dirty="0" err="1" smtClean="0"/>
              <a:t>campimétricos</a:t>
            </a:r>
            <a:endParaRPr lang="es-ES_tradnl" sz="2400" b="1" dirty="0" smtClean="0"/>
          </a:p>
          <a:p>
            <a:pPr marL="1257300" lvl="3" indent="-342900">
              <a:buAutoNum type="alphaLcParenR"/>
            </a:pPr>
            <a:r>
              <a:rPr lang="es-ES_tradnl" sz="2400" b="1" dirty="0" smtClean="0"/>
              <a:t>El efecto </a:t>
            </a:r>
            <a:r>
              <a:rPr lang="es-ES_tradnl" sz="2400" b="1" dirty="0"/>
              <a:t>del </a:t>
            </a:r>
            <a:r>
              <a:rPr lang="es-ES_tradnl" sz="2400" b="1" dirty="0" smtClean="0"/>
              <a:t>deslumbramiento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48375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es-ES_tradnl" dirty="0"/>
              <a:t>Información basal del estado de la visión</a:t>
            </a:r>
            <a:r>
              <a:rPr lang="es-ES_tradnl" dirty="0" smtClean="0"/>
              <a:t>.</a:t>
            </a:r>
            <a:endParaRPr lang="en-US" dirty="0"/>
          </a:p>
          <a:p>
            <a:r>
              <a:rPr lang="es-ES_tradnl" dirty="0"/>
              <a:t>Seguimiento y control de la evolución de la patología</a:t>
            </a:r>
            <a:r>
              <a:rPr lang="es-ES_tradnl" dirty="0" smtClean="0"/>
              <a:t>.</a:t>
            </a:r>
          </a:p>
          <a:p>
            <a:r>
              <a:rPr lang="es-ES" dirty="0"/>
              <a:t>Criterio en la elección de: </a:t>
            </a:r>
            <a:endParaRPr lang="es-ES" dirty="0" smtClean="0"/>
          </a:p>
          <a:p>
            <a:pPr lvl="4">
              <a:buFont typeface="Wingdings" pitchFamily="2" charset="2"/>
              <a:buChar char="§"/>
            </a:pPr>
            <a:r>
              <a:rPr lang="es-ES" sz="2400" dirty="0" smtClean="0"/>
              <a:t>la </a:t>
            </a:r>
            <a:r>
              <a:rPr lang="es-ES" sz="2400" dirty="0"/>
              <a:t>A. </a:t>
            </a:r>
            <a:r>
              <a:rPr lang="es-ES" sz="2400" dirty="0" smtClean="0"/>
              <a:t>Óptica</a:t>
            </a:r>
          </a:p>
          <a:p>
            <a:pPr lvl="4">
              <a:buFont typeface="Wingdings" pitchFamily="2" charset="2"/>
              <a:buChar char="§"/>
            </a:pPr>
            <a:r>
              <a:rPr lang="es-ES" sz="2400" dirty="0" smtClean="0"/>
              <a:t>la </a:t>
            </a:r>
            <a:r>
              <a:rPr lang="es-ES" sz="2400" dirty="0"/>
              <a:t>A. </a:t>
            </a:r>
            <a:r>
              <a:rPr lang="es-ES" sz="2400" dirty="0" smtClean="0"/>
              <a:t>Electrónica</a:t>
            </a:r>
          </a:p>
          <a:p>
            <a:pPr lvl="4">
              <a:buFont typeface="Wingdings" pitchFamily="2" charset="2"/>
              <a:buChar char="§"/>
            </a:pPr>
            <a:r>
              <a:rPr lang="es-ES" sz="2400" dirty="0" smtClean="0"/>
              <a:t>o </a:t>
            </a:r>
            <a:r>
              <a:rPr lang="es-ES" sz="2400" dirty="0"/>
              <a:t>el tipo de rehabilitación a </a:t>
            </a:r>
            <a:r>
              <a:rPr lang="es-ES" sz="2400" dirty="0" smtClean="0"/>
              <a:t>seguir</a:t>
            </a:r>
            <a:endParaRPr lang="es-ES" sz="2400" dirty="0"/>
          </a:p>
          <a:p>
            <a:r>
              <a:rPr lang="es-ES" dirty="0" smtClean="0"/>
              <a:t>El paciente </a:t>
            </a:r>
            <a:r>
              <a:rPr lang="es-ES" dirty="0"/>
              <a:t>aprecia su visión residual.</a:t>
            </a:r>
          </a:p>
          <a:p>
            <a:r>
              <a:rPr lang="es-ES" dirty="0" smtClean="0"/>
              <a:t>Documentar cifras </a:t>
            </a:r>
            <a:r>
              <a:rPr lang="es-ES" dirty="0"/>
              <a:t>de A.V. para fines </a:t>
            </a:r>
            <a:r>
              <a:rPr lang="es-ES" dirty="0" smtClean="0"/>
              <a:t>legales.</a:t>
            </a:r>
            <a:endParaRPr lang="es-ES" dirty="0"/>
          </a:p>
          <a:p>
            <a:endParaRPr lang="es-ES" dirty="0"/>
          </a:p>
          <a:p>
            <a:endParaRPr lang="es-ES_tradnl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/>
              <a:t>OBJETIVOS</a:t>
            </a:r>
            <a:endParaRPr lang="en-US" sz="6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48375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4929411"/>
          </a:xfrm>
        </p:spPr>
        <p:txBody>
          <a:bodyPr rtlCol="0">
            <a:normAutofit/>
          </a:bodyPr>
          <a:lstStyle/>
          <a:p>
            <a:pPr algn="just"/>
            <a:r>
              <a:rPr lang="es-ES_tradnl" sz="3200" b="1" dirty="0"/>
              <a:t>En B.V. </a:t>
            </a:r>
            <a:r>
              <a:rPr lang="es-ES_tradnl" sz="3200" b="1" dirty="0" smtClean="0"/>
              <a:t>partimos </a:t>
            </a:r>
            <a:r>
              <a:rPr lang="es-ES_tradnl" sz="3200" b="1" dirty="0"/>
              <a:t>de distancias menores para la toma de A.V</a:t>
            </a:r>
            <a:r>
              <a:rPr lang="es-ES_tradnl" sz="3200" b="1" dirty="0" smtClean="0"/>
              <a:t>.</a:t>
            </a:r>
            <a:endParaRPr lang="en-US" sz="3200" b="1" dirty="0"/>
          </a:p>
          <a:p>
            <a:pPr marL="0" indent="0" algn="just">
              <a:buNone/>
            </a:pPr>
            <a:r>
              <a:rPr lang="es-ES" sz="1600" dirty="0"/>
              <a:t> </a:t>
            </a:r>
            <a:endParaRPr lang="en-US" sz="600" dirty="0"/>
          </a:p>
          <a:p>
            <a:pPr marL="581343" lvl="2" indent="0" algn="just">
              <a:buNone/>
            </a:pPr>
            <a:r>
              <a:rPr lang="es-ES_tradnl" sz="2800" b="1" u="sng" dirty="0" smtClean="0"/>
              <a:t>Para </a:t>
            </a:r>
            <a:r>
              <a:rPr lang="es-ES_tradnl" sz="2800" b="1" u="sng" dirty="0"/>
              <a:t>Lejos:</a:t>
            </a:r>
            <a:r>
              <a:rPr lang="es-ES_tradnl" sz="2800" b="1" dirty="0"/>
              <a:t> </a:t>
            </a:r>
            <a:r>
              <a:rPr lang="es-ES_tradnl" sz="2800" dirty="0"/>
              <a:t>comenzamos a 3m y vamos acercando el </a:t>
            </a:r>
            <a:r>
              <a:rPr lang="es-ES_tradnl" sz="2800" dirty="0" err="1"/>
              <a:t>optotipo</a:t>
            </a:r>
            <a:r>
              <a:rPr lang="es-ES_tradnl" sz="2800" dirty="0"/>
              <a:t> lo que sea necesario para lograr una respuesta</a:t>
            </a:r>
            <a:r>
              <a:rPr lang="es-ES_tradnl" sz="2800" dirty="0" smtClean="0"/>
              <a:t>.</a:t>
            </a:r>
          </a:p>
          <a:p>
            <a:pPr marL="581343" lvl="2" indent="0" algn="just">
              <a:buNone/>
            </a:pPr>
            <a:endParaRPr lang="es-ES_tradnl" sz="1050" dirty="0" smtClean="0"/>
          </a:p>
          <a:p>
            <a:pPr marL="581343" lvl="2" indent="0" algn="just">
              <a:buNone/>
            </a:pPr>
            <a:r>
              <a:rPr lang="es-ES_tradnl" sz="2800" b="1" u="sng" dirty="0"/>
              <a:t>Para </a:t>
            </a:r>
            <a:r>
              <a:rPr lang="es-ES_tradnl" sz="2800" b="1" u="sng" dirty="0" smtClean="0"/>
              <a:t>Cerca: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a </a:t>
            </a:r>
            <a:r>
              <a:rPr lang="es-ES_tradnl" sz="2800" dirty="0"/>
              <a:t>una distancia de 35 cm. </a:t>
            </a:r>
            <a:r>
              <a:rPr lang="es-ES_tradnl" sz="2800" dirty="0" smtClean="0"/>
              <a:t>Usando los </a:t>
            </a:r>
            <a:r>
              <a:rPr lang="es-ES_tradnl" sz="2800" dirty="0" err="1" smtClean="0"/>
              <a:t>optotipos</a:t>
            </a:r>
            <a:r>
              <a:rPr lang="es-ES_tradnl" sz="2800" dirty="0" smtClean="0"/>
              <a:t> </a:t>
            </a:r>
            <a:r>
              <a:rPr lang="es-ES_tradnl" sz="2800" dirty="0"/>
              <a:t>adecuados con: </a:t>
            </a:r>
            <a:r>
              <a:rPr lang="es-ES_tradnl" sz="2800" dirty="0" smtClean="0"/>
              <a:t>palabras, números</a:t>
            </a:r>
            <a:r>
              <a:rPr lang="es-ES_tradnl" sz="2800" dirty="0"/>
              <a:t>, sílabas, figuras o </a:t>
            </a:r>
            <a:r>
              <a:rPr lang="es-ES_tradnl" sz="2800" dirty="0" smtClean="0"/>
              <a:t>símbolos aislados</a:t>
            </a:r>
            <a:r>
              <a:rPr lang="es-ES_tradnl" sz="2800" dirty="0"/>
              <a:t>.</a:t>
            </a:r>
            <a:endParaRPr lang="en-US" sz="2800" dirty="0"/>
          </a:p>
          <a:p>
            <a:pPr marL="581343" lvl="2" indent="0" algn="just">
              <a:buNone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U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7" cy="4353347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/>
              <a:t>Toda mínima diferencia apreciable, la tendremos en cuenta, ya que en B.V. el resultado final será: la "SUMA" de esas "DIFERENCIAS APRECIABLES," que se encuentran </a:t>
            </a:r>
            <a:r>
              <a:rPr lang="es-ES_tradnl" sz="2800" dirty="0" smtClean="0"/>
              <a:t>en:</a:t>
            </a:r>
          </a:p>
          <a:p>
            <a:pPr lvl="6">
              <a:buFont typeface="Wingdings" pitchFamily="2" charset="2"/>
              <a:buChar char="§"/>
            </a:pPr>
            <a:r>
              <a:rPr lang="es-ES_tradnl" sz="3200" dirty="0"/>
              <a:t>E</a:t>
            </a:r>
            <a:r>
              <a:rPr lang="es-ES_tradnl" sz="3200" dirty="0" smtClean="0"/>
              <a:t>l tamaño</a:t>
            </a:r>
          </a:p>
          <a:p>
            <a:pPr lvl="6">
              <a:buFont typeface="Wingdings" pitchFamily="2" charset="2"/>
              <a:buChar char="§"/>
            </a:pPr>
            <a:r>
              <a:rPr lang="es-ES_tradnl" sz="3200" dirty="0" smtClean="0"/>
              <a:t>La distancia</a:t>
            </a:r>
          </a:p>
          <a:p>
            <a:pPr lvl="6">
              <a:buFont typeface="Wingdings" pitchFamily="2" charset="2"/>
              <a:buChar char="§"/>
            </a:pPr>
            <a:r>
              <a:rPr lang="es-ES_tradnl" sz="3200" dirty="0" smtClean="0"/>
              <a:t>El contraste</a:t>
            </a:r>
          </a:p>
          <a:p>
            <a:pPr lvl="6">
              <a:buFont typeface="Wingdings" pitchFamily="2" charset="2"/>
              <a:buChar char="§"/>
            </a:pPr>
            <a:r>
              <a:rPr lang="es-ES_tradnl" sz="3200" dirty="0" smtClean="0"/>
              <a:t>La luminosidad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45125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UARIO\Desktop\fbu 2014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77272"/>
            <a:ext cx="3600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429</TotalTime>
  <Words>791</Words>
  <Application>Microsoft Office PowerPoint</Application>
  <PresentationFormat>Presentación en pantalla (4:3)</PresentationFormat>
  <Paragraphs>111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Forma de onda</vt:lpstr>
      <vt:lpstr>AGUDEZA VISUAL Y SUS EQUIVALENTES </vt:lpstr>
      <vt:lpstr>AGUDEZA VISUAL</vt:lpstr>
      <vt:lpstr>¿ CÓMO LA ESCRIBIMOS ?</vt:lpstr>
      <vt:lpstr>Presentación de PowerPoint</vt:lpstr>
      <vt:lpstr>SE TOMA CON OPTOTIPOS ESPECÍFICOS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¿ CÓMO HACER LA EXPLORACIÓN?</vt:lpstr>
      <vt:lpstr>Presentación de PowerPoint</vt:lpstr>
      <vt:lpstr>Cartel para distancia ETDRS de LightHouse con letras Sloan</vt:lpstr>
      <vt:lpstr>Presentación de PowerPoint</vt:lpstr>
      <vt:lpstr>Cartillas usadas para visión cercana:</vt:lpstr>
      <vt:lpstr>Cartel para visión cercana ETDRS de Lighthouse con letras de Sloan</vt:lpstr>
      <vt:lpstr>Presentación de PowerPoint</vt:lpstr>
      <vt:lpstr>HABLEMOS DE CALCULOS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ILUMINACIÓN</vt:lpstr>
      <vt:lpstr>Presentación de PowerPoint</vt:lpstr>
      <vt:lpstr>Presentación de PowerPoint</vt:lpstr>
      <vt:lpstr>Presentación de PowerPoint</vt:lpstr>
      <vt:lpstr>¿QUÉ PROBAMOS DE TELESCOPIO?</vt:lpstr>
      <vt:lpstr>A.V. de CERCA </vt:lpstr>
      <vt:lpstr>RECORDEMOS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SOBRE BAJA VISIÓN</dc:title>
  <dc:creator>USUARIO</dc:creator>
  <cp:lastModifiedBy>Luffi</cp:lastModifiedBy>
  <cp:revision>55</cp:revision>
  <dcterms:created xsi:type="dcterms:W3CDTF">2013-06-18T01:10:48Z</dcterms:created>
  <dcterms:modified xsi:type="dcterms:W3CDTF">2014-06-29T01:46:48Z</dcterms:modified>
</cp:coreProperties>
</file>